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59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2013857"/>
            <a:ext cx="12192000" cy="484414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25720"/>
            <a:ext cx="9144000" cy="14839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3</a:t>
            </a:r>
            <a:r>
              <a:rPr lang="ru-RU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.3.5. </a:t>
            </a:r>
            <a:r>
              <a:rPr lang="ru-RU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– </a:t>
            </a:r>
            <a:r>
              <a:rPr lang="ru-RU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Судебная медицина</a:t>
            </a:r>
            <a:endParaRPr lang="ru-RU" b="1" dirty="0" smtClean="0">
              <a:solidFill>
                <a:srgbClr val="005696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rgbClr val="005696"/>
                </a:solidFill>
                <a:latin typeface="Arial Black" panose="020B0A04020102020204" pitchFamily="34" charset="0"/>
              </a:rPr>
              <a:t>м</a:t>
            </a:r>
            <a:r>
              <a:rPr lang="ru-RU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едико-биологические </a:t>
            </a:r>
            <a:r>
              <a:rPr lang="ru-RU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науки</a:t>
            </a:r>
            <a:endParaRPr lang="ru-RU" b="1" dirty="0">
              <a:solidFill>
                <a:srgbClr val="00569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1139" y="6117437"/>
            <a:ext cx="91868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Сундуков Дмитрий Вадимович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– доктор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наук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кафедрой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судебной медицины МИ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РУДН</a:t>
            </a:r>
            <a:endParaRPr lang="en-US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385888"/>
            <a:ext cx="10515600" cy="47053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3.3.5. СУДЕБНАЯ МЕДИЦИНА</a:t>
            </a: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r>
              <a:rPr lang="ru-RU" sz="18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подготовка кадров высшей квалификации (исследователей и преподавателей), способных осуществлять научно-исследовательскую деятельность в области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судебной медицины,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преподавательскую деятельность по образовательным программам высшего образования.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18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составляет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доктор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заведующий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судебной медицины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медицинского института РУДН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Сундуков Дмитрий Вадимович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7018" y="357127"/>
            <a:ext cx="675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ПРОГРАММА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val="18796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D5E28B-210A-41E5-ACD1-B1814391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9903"/>
            <a:ext cx="10515600" cy="9144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СТРАНИЦЫ ИСТОРИИ КАФЕДРЫ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495F96-83D1-4BEC-B9E7-4920BEF9D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8" y="5018624"/>
            <a:ext cx="2857501" cy="14801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/>
              <a:t>д</a:t>
            </a:r>
            <a:r>
              <a:rPr lang="ru-RU" sz="2200" b="1" dirty="0" smtClean="0"/>
              <a:t>.м.н., заслуженный профессор РУДН </a:t>
            </a:r>
          </a:p>
          <a:p>
            <a:pPr marL="0" indent="0" algn="ctr">
              <a:buNone/>
            </a:pPr>
            <a:r>
              <a:rPr lang="ru-RU" sz="2200" b="1" dirty="0" smtClean="0"/>
              <a:t>В</a:t>
            </a:r>
            <a:r>
              <a:rPr lang="ru-RU" sz="2200" b="1" dirty="0"/>
              <a:t>. И. </a:t>
            </a:r>
            <a:r>
              <a:rPr lang="ru-RU" sz="2200" b="1" dirty="0" err="1"/>
              <a:t>Алисиевич</a:t>
            </a:r>
            <a:endParaRPr lang="ru-RU" sz="2200" b="1" dirty="0"/>
          </a:p>
          <a:p>
            <a:pPr marL="0" indent="0" algn="ctr">
              <a:buNone/>
            </a:pPr>
            <a:r>
              <a:rPr lang="ru-RU" sz="2200" dirty="0" smtClean="0"/>
              <a:t>Заведующий кафедрой </a:t>
            </a:r>
            <a:r>
              <a:rPr lang="ru-RU" sz="2200" dirty="0"/>
              <a:t>в 1971-1996 гг.</a:t>
            </a:r>
          </a:p>
          <a:p>
            <a:pPr algn="ctr"/>
            <a:endParaRPr lang="ru-RU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EFB82C5-2F22-4707-B9EA-1EE21D293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2000" r="2389" b="2000"/>
          <a:stretch/>
        </p:blipFill>
        <p:spPr bwMode="auto">
          <a:xfrm>
            <a:off x="4729842" y="1252880"/>
            <a:ext cx="2732315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70417B49-074E-44A2-8BB8-32D0D92C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1" y="1252878"/>
            <a:ext cx="2819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A7FC24-45BB-40DC-967C-4EBEFA434501}"/>
              </a:ext>
            </a:extLst>
          </p:cNvPr>
          <p:cNvSpPr txBox="1"/>
          <p:nvPr/>
        </p:nvSpPr>
        <p:spPr>
          <a:xfrm>
            <a:off x="-263193" y="4910479"/>
            <a:ext cx="609442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</a:t>
            </a:r>
            <a:r>
              <a:rPr lang="ru-RU" sz="2000" b="1" dirty="0" smtClean="0"/>
              <a:t>.м.н., </a:t>
            </a:r>
            <a:r>
              <a:rPr lang="ru-RU" sz="2000" b="1" dirty="0" smtClean="0"/>
              <a:t>профессор, </a:t>
            </a:r>
          </a:p>
          <a:p>
            <a:pPr algn="ctr"/>
            <a:r>
              <a:rPr lang="ru-RU" sz="2000" b="1" dirty="0" smtClean="0"/>
              <a:t>член-корреспондент РАМН  </a:t>
            </a:r>
          </a:p>
          <a:p>
            <a:pPr algn="ctr"/>
            <a:r>
              <a:rPr lang="ru-RU" sz="2000" b="1" dirty="0" smtClean="0"/>
              <a:t>А</a:t>
            </a:r>
            <a:r>
              <a:rPr lang="ru-RU" sz="2000" b="1" dirty="0"/>
              <a:t>. П. </a:t>
            </a:r>
            <a:r>
              <a:rPr lang="ru-RU" sz="2000" b="1" dirty="0" smtClean="0"/>
              <a:t>Громов</a:t>
            </a:r>
            <a:endParaRPr lang="ru-RU" sz="2000" b="1" dirty="0"/>
          </a:p>
          <a:p>
            <a:pPr marL="0" indent="0" algn="ctr">
              <a:buNone/>
            </a:pPr>
            <a:r>
              <a:rPr lang="ru-RU" sz="2000" dirty="0" smtClean="0"/>
              <a:t>Заведующий </a:t>
            </a:r>
            <a:r>
              <a:rPr lang="ru-RU" sz="2000" dirty="0"/>
              <a:t>кафедрой </a:t>
            </a:r>
          </a:p>
          <a:p>
            <a:pPr marL="0" indent="0" algn="ctr">
              <a:buNone/>
            </a:pPr>
            <a:r>
              <a:rPr lang="ru-RU" sz="2000" dirty="0"/>
              <a:t>в 1964-1970 гг.</a:t>
            </a:r>
          </a:p>
          <a:p>
            <a:pPr algn="ctr"/>
            <a:endParaRPr lang="ru-RU" sz="2400" dirty="0"/>
          </a:p>
        </p:txBody>
      </p:sp>
      <p:pic>
        <p:nvPicPr>
          <p:cNvPr id="1026" name="Picture 2" descr="https://lib.medvestnik.ru/apps/lib/assets/uploads/medvestnik/2011/557/mv_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2436" r="3391" b="29924"/>
          <a:stretch/>
        </p:blipFill>
        <p:spPr bwMode="auto">
          <a:xfrm>
            <a:off x="7998278" y="1252878"/>
            <a:ext cx="322053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13495F96-83D1-4BEC-B9E7-4920BEF9D87B}"/>
              </a:ext>
            </a:extLst>
          </p:cNvPr>
          <p:cNvSpPr txBox="1">
            <a:spLocks/>
          </p:cNvSpPr>
          <p:nvPr/>
        </p:nvSpPr>
        <p:spPr>
          <a:xfrm>
            <a:off x="8179792" y="5018624"/>
            <a:ext cx="2857501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д.м.н., доцент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Д. В. Сундуков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заведующий кафедрой с 1996 г.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909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НАУЧНЫЕ НАПРАВЛЕНИЯ КАФЕДРЫ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новых методов установления давности наступления смерти (в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критических состояниях) с использованием комплексного подхода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динамики гистоморфологических изменений внутренних органов при воздействии экстремальных экзогенных факторов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судебно-медицинской идентификации личности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8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87FB6-7FC3-1A45-96D5-09CE12EC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7433"/>
            <a:ext cx="10515600" cy="1325563"/>
          </a:xfrm>
        </p:spPr>
        <p:txBody>
          <a:bodyPr/>
          <a:lstStyle/>
          <a:p>
            <a:r>
              <a:rPr lang="ru-RU" dirty="0" smtClean="0"/>
              <a:t>Научные достижения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95C019-2D9C-DC40-B365-A73D279E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8315"/>
            <a:ext cx="6779471" cy="64944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Получен </a:t>
            </a:r>
            <a:r>
              <a:rPr lang="ru-RU" sz="2000" dirty="0"/>
              <a:t>патент на изобретение RU2696847C1 «Способ определения давности наступления смерти человека» (2019). Авт.: Бабкина </a:t>
            </a:r>
            <a:r>
              <a:rPr lang="ru-RU" sz="2000" dirty="0" smtClean="0"/>
              <a:t>А</a:t>
            </a:r>
            <a:r>
              <a:rPr lang="en-US" sz="2000" dirty="0"/>
              <a:t>.</a:t>
            </a:r>
            <a:r>
              <a:rPr lang="ru-RU" sz="2000" dirty="0" smtClean="0"/>
              <a:t>С</a:t>
            </a:r>
            <a:r>
              <a:rPr lang="en-US" sz="2000" dirty="0"/>
              <a:t>.</a:t>
            </a:r>
            <a:r>
              <a:rPr lang="ru-RU" sz="2000" dirty="0" smtClean="0"/>
              <a:t>, </a:t>
            </a:r>
            <a:r>
              <a:rPr lang="ru-RU" sz="2000" dirty="0"/>
              <a:t>Голубев </a:t>
            </a:r>
            <a:r>
              <a:rPr lang="ru-RU" sz="2000" dirty="0" smtClean="0"/>
              <a:t>А</a:t>
            </a:r>
            <a:r>
              <a:rPr lang="en-US" sz="2000" dirty="0"/>
              <a:t>.</a:t>
            </a:r>
            <a:r>
              <a:rPr lang="ru-RU" sz="2000" dirty="0" smtClean="0"/>
              <a:t>М</a:t>
            </a:r>
            <a:r>
              <a:rPr lang="en-US" sz="2000" dirty="0"/>
              <a:t>.</a:t>
            </a:r>
            <a:r>
              <a:rPr lang="ru-RU" sz="2000" dirty="0" smtClean="0"/>
              <a:t>, </a:t>
            </a:r>
            <a:r>
              <a:rPr lang="ru-RU" sz="2000" dirty="0"/>
              <a:t>Сундуков </a:t>
            </a:r>
            <a:r>
              <a:rPr lang="ru-RU" sz="2000" dirty="0" smtClean="0"/>
              <a:t>Д.В., </a:t>
            </a:r>
            <a:r>
              <a:rPr lang="ru-RU" sz="2000" dirty="0"/>
              <a:t>Рыжков </a:t>
            </a:r>
            <a:r>
              <a:rPr lang="ru-RU" sz="2000" dirty="0" smtClean="0"/>
              <a:t>И.А., </a:t>
            </a:r>
            <a:r>
              <a:rPr lang="ru-RU" sz="2000" dirty="0" err="1"/>
              <a:t>Папышев</a:t>
            </a:r>
            <a:r>
              <a:rPr lang="ru-RU" sz="2000" dirty="0"/>
              <a:t> </a:t>
            </a:r>
            <a:r>
              <a:rPr lang="ru-RU" sz="2000" dirty="0" smtClean="0"/>
              <a:t>И.П., </a:t>
            </a:r>
            <a:r>
              <a:rPr lang="ru-RU" sz="2000" dirty="0" err="1"/>
              <a:t>Цоколаева</a:t>
            </a:r>
            <a:r>
              <a:rPr lang="ru-RU" sz="2000" dirty="0"/>
              <a:t> </a:t>
            </a:r>
            <a:r>
              <a:rPr lang="ru-RU" sz="2000" dirty="0" smtClean="0"/>
              <a:t>З.И., </a:t>
            </a:r>
            <a:r>
              <a:rPr lang="ru-RU" sz="2000" dirty="0" err="1"/>
              <a:t>Кузовлев</a:t>
            </a:r>
            <a:r>
              <a:rPr lang="ru-RU" sz="2000" dirty="0"/>
              <a:t> </a:t>
            </a:r>
            <a:r>
              <a:rPr lang="ru-RU" sz="2000" dirty="0" smtClean="0"/>
              <a:t>А.Н.</a:t>
            </a:r>
          </a:p>
          <a:p>
            <a:pPr algn="just"/>
            <a:r>
              <a:rPr lang="ru-RU" sz="2000" dirty="0" smtClean="0"/>
              <a:t>В период с 2017 по 2022 годы защищены 2 кандидатских диссертации и 1 докторская (Путинцев В.А. «Судебно-медицинская </a:t>
            </a:r>
            <a:r>
              <a:rPr lang="ru-RU" sz="2000" dirty="0"/>
              <a:t>оценка динамики гистоморфологических изменений внутренних органов при критических и терминальных состояниях</a:t>
            </a:r>
            <a:r>
              <a:rPr lang="ru-RU" sz="2000" dirty="0" smtClean="0"/>
              <a:t>»)</a:t>
            </a:r>
            <a:endParaRPr lang="ru-RU" sz="2000" dirty="0"/>
          </a:p>
          <a:p>
            <a:pPr algn="just"/>
            <a:r>
              <a:rPr lang="ru-RU" sz="2000" dirty="0" smtClean="0"/>
              <a:t>Опубликованы три монографии,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.: </a:t>
            </a:r>
            <a:r>
              <a:rPr lang="ru-RU" sz="2000" dirty="0" smtClean="0"/>
              <a:t>Богомолов </a:t>
            </a:r>
            <a:r>
              <a:rPr lang="ru-RU" sz="2000" dirty="0"/>
              <a:t>Д.В.. Путинцев В.А., Сундуков </a:t>
            </a:r>
            <a:r>
              <a:rPr lang="ru-RU" sz="2000" dirty="0" smtClean="0"/>
              <a:t>Д.В. Морфологическая </a:t>
            </a:r>
            <a:r>
              <a:rPr lang="ru-RU" sz="2000" dirty="0"/>
              <a:t>диагностика давности продолжительности умирания и темпа наступления смерти в судебной медицине. М.: РУДН, </a:t>
            </a:r>
            <a:r>
              <a:rPr lang="ru-RU" sz="2000" dirty="0" smtClean="0"/>
              <a:t>2021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/>
              <a:t>О</a:t>
            </a:r>
            <a:r>
              <a:rPr lang="ru-RU" sz="2000" dirty="0" smtClean="0"/>
              <a:t>публиковано </a:t>
            </a:r>
            <a:r>
              <a:rPr lang="ru-RU" sz="2000" dirty="0" smtClean="0"/>
              <a:t>более </a:t>
            </a:r>
            <a:r>
              <a:rPr lang="ru-RU" sz="2000" dirty="0" smtClean="0"/>
              <a:t>150 </a:t>
            </a:r>
            <a:r>
              <a:rPr lang="ru-RU" sz="2000" dirty="0" smtClean="0"/>
              <a:t>научных </a:t>
            </a:r>
            <a:r>
              <a:rPr lang="ru-RU" sz="2000" dirty="0" smtClean="0"/>
              <a:t>работ</a:t>
            </a:r>
            <a:r>
              <a:rPr lang="ru-RU" sz="2000" dirty="0" smtClean="0"/>
              <a:t> </a:t>
            </a:r>
            <a:r>
              <a:rPr lang="ru-RU" sz="2000" dirty="0"/>
              <a:t>по </a:t>
            </a:r>
            <a:r>
              <a:rPr lang="ru-RU" sz="2000" dirty="0" smtClean="0"/>
              <a:t>проблемам изучения </a:t>
            </a:r>
            <a:r>
              <a:rPr lang="ru-RU" sz="2000" dirty="0"/>
              <a:t>экстремальных экзогенных </a:t>
            </a:r>
            <a:r>
              <a:rPr lang="ru-RU" sz="2000" dirty="0" smtClean="0"/>
              <a:t>воздействий, идентификации личности, </a:t>
            </a:r>
            <a:r>
              <a:rPr lang="ru-RU" sz="2000" dirty="0" smtClean="0"/>
              <a:t>дефектам </a:t>
            </a:r>
            <a:r>
              <a:rPr lang="ru-RU" sz="2000" dirty="0"/>
              <a:t>оказания медицинской </a:t>
            </a:r>
            <a:r>
              <a:rPr lang="ru-RU" sz="2000" dirty="0" smtClean="0"/>
              <a:t>помощи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smtClean="0"/>
              <a:t>ведущих отечественных и зарубежных журналах.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87" y="-15223"/>
            <a:ext cx="5170714" cy="68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54" y="615499"/>
            <a:ext cx="10515600" cy="78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Ежегодная Всероссийская научно-практическая конференция с международным участием </a:t>
            </a:r>
            <a:br>
              <a:rPr lang="ru-RU" sz="3200" b="1" dirty="0" smtClean="0"/>
            </a:br>
            <a:r>
              <a:rPr lang="ru-RU" sz="3200" b="1" dirty="0" smtClean="0"/>
              <a:t>«Декабрьские чтения по судебной медицине В РУДН»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30040" b="9342"/>
          <a:stretch/>
        </p:blipFill>
        <p:spPr>
          <a:xfrm>
            <a:off x="0" y="1872342"/>
            <a:ext cx="12195308" cy="4985658"/>
          </a:xfrm>
        </p:spPr>
      </p:pic>
    </p:spTree>
    <p:extLst>
      <p:ext uri="{BB962C8B-B14F-4D97-AF65-F5344CB8AC3E}">
        <p14:creationId xmlns:p14="http://schemas.microsoft.com/office/powerpoint/2010/main" val="297077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Занятие на клинической базе кафедры </a:t>
            </a:r>
            <a:br>
              <a:rPr lang="ru-RU" sz="3600" b="1" dirty="0" smtClean="0"/>
            </a:br>
            <a:r>
              <a:rPr lang="ru-RU" sz="3600" b="1" dirty="0" smtClean="0"/>
              <a:t>в ГБУЗ МО «Бюро СМЭ»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33" y="1614488"/>
            <a:ext cx="8190533" cy="4939477"/>
          </a:xfrm>
        </p:spPr>
      </p:pic>
    </p:spTree>
    <p:extLst>
      <p:ext uri="{BB962C8B-B14F-4D97-AF65-F5344CB8AC3E}">
        <p14:creationId xmlns:p14="http://schemas.microsoft.com/office/powerpoint/2010/main" val="348551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программе подготовки научно-педагогических кадров в аспирантуре на специальность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.3.5. «Судебная медицина»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проводятся в письменной форме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билетам.</a:t>
            </a: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билет включает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теоретических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вопроса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подготовку ответов на задания отводится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минут.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оценивается из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20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полный правильный ответ на задание начисляется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баллов, при оценивании частично правильного ответа учитывается правильная часть ответа в процентном отношении.</a:t>
            </a: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263" y="739557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810431"/>
            <a:ext cx="11415712" cy="470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</a:t>
            </a:r>
            <a:r>
              <a:rPr lang="ru-RU" sz="22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</a:p>
          <a:p>
            <a:pPr marL="0" indent="0">
              <a:buNone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знание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общих и частных вопросов судебной медицины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владение профессиональными знаниями и терминологией в области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судебной медицины и судебно-медицинской экспертизы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понятной форме, последовательно и непротиворечиво обосновать и письменно изложить ход своих рассуждений при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ответах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263" y="757237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455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СТРАНИЦЫ ИСТОРИИ КАФЕДРЫ</vt:lpstr>
      <vt:lpstr>НАУЧНЫЕ НАПРАВЛЕНИЯ КАФЕДРЫ</vt:lpstr>
      <vt:lpstr>Научные достижения</vt:lpstr>
      <vt:lpstr>Ежегодная Всероссийская научно-практическая конференция с международным участием  «Декабрьские чтения по судебной медицине В РУДН»</vt:lpstr>
      <vt:lpstr>Занятие на клинической базе кафедры  в ГБУЗ МО «Бюро СМЭ»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25</cp:revision>
  <dcterms:created xsi:type="dcterms:W3CDTF">2020-06-21T13:29:14Z</dcterms:created>
  <dcterms:modified xsi:type="dcterms:W3CDTF">2022-04-22T10:28:31Z</dcterms:modified>
</cp:coreProperties>
</file>